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3" r:id="rId4"/>
    <p:sldId id="271" r:id="rId5"/>
    <p:sldId id="272" r:id="rId6"/>
    <p:sldId id="286" r:id="rId7"/>
    <p:sldId id="265" r:id="rId8"/>
    <p:sldId id="270" r:id="rId9"/>
    <p:sldId id="274" r:id="rId10"/>
    <p:sldId id="277" r:id="rId11"/>
    <p:sldId id="279" r:id="rId12"/>
    <p:sldId id="283" r:id="rId13"/>
    <p:sldId id="284" r:id="rId14"/>
    <p:sldId id="28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 Candeias" initials="SC" lastIdx="6" clrIdx="0">
    <p:extLst>
      <p:ext uri="{19B8F6BF-5375-455C-9EA6-DF929625EA0E}">
        <p15:presenceInfo xmlns:p15="http://schemas.microsoft.com/office/powerpoint/2012/main" userId="d5b9e1060ebf8d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C3430-68FE-45D3-A02F-3554F4DAD4CF}" type="datetimeFigureOut">
              <a:rPr lang="en-GB" smtClean="0"/>
              <a:t>25/06/2016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F7EBB-3B8C-4F06-979B-6CD521504D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6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42521" y="5768601"/>
            <a:ext cx="11070887" cy="49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Organisational Life Assistant (OLA)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future active ageing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33" y="5776582"/>
            <a:ext cx="920165" cy="47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05" y="5768601"/>
            <a:ext cx="1283155" cy="471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2" b="26781"/>
          <a:stretch/>
        </p:blipFill>
        <p:spPr>
          <a:xfrm>
            <a:off x="5070572" y="5768603"/>
            <a:ext cx="1278292" cy="501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47" y="5765098"/>
            <a:ext cx="1561028" cy="494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53" y="5761599"/>
            <a:ext cx="989047" cy="4945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549738" y="5768601"/>
            <a:ext cx="571981" cy="49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335668" y="5768601"/>
            <a:ext cx="1614196" cy="471559"/>
            <a:chOff x="3144417" y="5774075"/>
            <a:chExt cx="1614196" cy="471559"/>
          </a:xfrm>
        </p:grpSpPr>
        <p:sp>
          <p:nvSpPr>
            <p:cNvPr id="11" name="Rectangle 10"/>
            <p:cNvSpPr/>
            <p:nvPr/>
          </p:nvSpPr>
          <p:spPr>
            <a:xfrm>
              <a:off x="3144417" y="5774075"/>
              <a:ext cx="1614196" cy="47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622" y="5858811"/>
              <a:ext cx="1525786" cy="302085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351" y="5799485"/>
            <a:ext cx="290576" cy="409787"/>
          </a:xfrm>
          <a:prstGeom prst="rect">
            <a:avLst/>
          </a:prstGeom>
        </p:spPr>
      </p:pic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207" y="5726545"/>
            <a:ext cx="1124481" cy="56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771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 dirty="0">
                <a:latin typeface="Corbel" panose="020B0503020204020204" pitchFamily="34" charset="0"/>
                <a:cs typeface="Arial" panose="020B0604020202020204" pitchFamily="34" charset="0"/>
              </a:rPr>
              <a:t>2.1. </a:t>
            </a:r>
            <a:r>
              <a:rPr lang="en-GB" dirty="0">
                <a:latin typeface="Corbel" panose="020B0503020204020204" pitchFamily="34" charset="0"/>
              </a:rPr>
              <a:t>Pipeline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t"/>
          <a:lstStyle/>
          <a:p>
            <a:r>
              <a:rPr lang="en-GB" dirty="0">
                <a:latin typeface="Corbel" panose="020B0503020204020204" pitchFamily="34" charset="0"/>
              </a:rPr>
              <a:t>3D reconstruction with RGB-D sensing[1]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t="7756" r="50358" b="45786"/>
          <a:stretch/>
        </p:blipFill>
        <p:spPr>
          <a:xfrm>
            <a:off x="469337" y="2615947"/>
            <a:ext cx="3973777" cy="2947137"/>
          </a:xfrm>
          <a:prstGeom prst="rect">
            <a:avLst/>
          </a:prstGeom>
        </p:spPr>
      </p:pic>
      <p:cxnSp>
        <p:nvCxnSpPr>
          <p:cNvPr id="8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sp>
        <p:nvSpPr>
          <p:cNvPr id="10" name="CaixaDeTexto 6"/>
          <p:cNvSpPr txBox="1"/>
          <p:nvPr/>
        </p:nvSpPr>
        <p:spPr>
          <a:xfrm>
            <a:off x="469337" y="5563084"/>
            <a:ext cx="10884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Gill Sans MT (Body)"/>
              </a:rPr>
              <a:t>[1] Gaspar, F. “3D Tracking and Scene Reconstruction”. </a:t>
            </a:r>
            <a:r>
              <a:rPr lang="en-GB" sz="1100" i="1" dirty="0">
                <a:latin typeface="Gill Sans MT (Body)"/>
              </a:rPr>
              <a:t>http://istar.iscte-iul.pt/index.php/ProjectsAR#3dtracking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61" y="2615947"/>
            <a:ext cx="3696436" cy="2934998"/>
          </a:xfrm>
          <a:prstGeom prst="rect">
            <a:avLst/>
          </a:prstGeom>
        </p:spPr>
      </p:pic>
      <p:sp>
        <p:nvSpPr>
          <p:cNvPr id="13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1203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rbel" panose="020B0503020204020204" pitchFamily="34" charset="0"/>
                <a:cs typeface="Arial" panose="020B0604020202020204" pitchFamily="34" charset="0"/>
              </a:rPr>
              <a:t>2.1. </a:t>
            </a:r>
            <a:r>
              <a:rPr lang="en-GB" dirty="0">
                <a:latin typeface="Corbel" panose="020B0503020204020204" pitchFamily="34" charset="0"/>
              </a:rPr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>
                <a:latin typeface="Corbel" panose="020B0503020204020204" pitchFamily="34" charset="0"/>
              </a:rPr>
              <a:t>3D object segmentation and classification [2]</a:t>
            </a:r>
          </a:p>
          <a:p>
            <a:endParaRPr lang="en-US" dirty="0"/>
          </a:p>
        </p:txBody>
      </p:sp>
      <p:pic>
        <p:nvPicPr>
          <p:cNvPr id="4" name="video_recognition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192" y="2629213"/>
            <a:ext cx="7335370" cy="2920405"/>
          </a:xfrm>
          <a:prstGeom prst="rect">
            <a:avLst/>
          </a:prstGeom>
        </p:spPr>
      </p:pic>
      <p:cxnSp>
        <p:nvCxnSpPr>
          <p:cNvPr id="5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69337" y="5563084"/>
            <a:ext cx="10884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Gill Sans MT (Body)"/>
              </a:rPr>
              <a:t>[2] Proença, P.; Gaspar, F.; Dias, M.S. “Good Appearance and Shape Descriptors for Object Category Recognition”. In International Symposium of Visual Computing, 2013.</a:t>
            </a:r>
          </a:p>
        </p:txBody>
      </p:sp>
      <p:sp>
        <p:nvSpPr>
          <p:cNvPr id="10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9590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rbel" panose="020B0503020204020204" pitchFamily="34" charset="0"/>
                <a:cs typeface="Arial" panose="020B0604020202020204" pitchFamily="34" charset="0"/>
              </a:rPr>
              <a:t>2.1. </a:t>
            </a:r>
            <a:r>
              <a:rPr lang="en-GB" dirty="0">
                <a:latin typeface="Corbel" panose="020B0503020204020204" pitchFamily="34" charset="0"/>
              </a:rPr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>
                <a:latin typeface="Corbel" panose="020B0503020204020204" pitchFamily="34" charset="0"/>
              </a:rPr>
              <a:t>Display notifications and suggestions</a:t>
            </a:r>
          </a:p>
          <a:p>
            <a:endParaRPr lang="en-US" dirty="0"/>
          </a:p>
        </p:txBody>
      </p:sp>
      <p:cxnSp>
        <p:nvCxnSpPr>
          <p:cNvPr id="5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pic>
        <p:nvPicPr>
          <p:cNvPr id="8" name="Content Placeholder 6" descr="C:\Users\Lázaro\Desktop\imagem 5.jp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23871" r="23870" b="11397"/>
          <a:stretch/>
        </p:blipFill>
        <p:spPr bwMode="auto">
          <a:xfrm>
            <a:off x="8512900" y="2734963"/>
            <a:ext cx="3097910" cy="2325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8" descr="C:\Users\Lázaro\Desktop\imagem 1.jp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734963"/>
            <a:ext cx="3107192" cy="233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Lázaro\Desktop\imagem 2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20" y="2734963"/>
            <a:ext cx="3099443" cy="23250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ight Arrow 10"/>
          <p:cNvSpPr/>
          <p:nvPr/>
        </p:nvSpPr>
        <p:spPr>
          <a:xfrm>
            <a:off x="3688385" y="3712157"/>
            <a:ext cx="862532" cy="370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7650363" y="3712158"/>
            <a:ext cx="862534" cy="370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5955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rbel" panose="020B0503020204020204" pitchFamily="34" charset="0"/>
                <a:cs typeface="Arial" panose="020B0604020202020204" pitchFamily="34" charset="0"/>
              </a:rPr>
              <a:t>2.2. </a:t>
            </a:r>
            <a:r>
              <a:rPr lang="en-GB" dirty="0">
                <a:latin typeface="Corbel" panose="020B0503020204020204" pitchFamily="34" charset="0"/>
              </a:rPr>
              <a:t>gamification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b="1" dirty="0">
                <a:latin typeface="Corbel" panose="020B0503020204020204" pitchFamily="34" charset="0"/>
              </a:rPr>
              <a:t>This procedure is a bore!</a:t>
            </a:r>
          </a:p>
          <a:p>
            <a:r>
              <a:rPr lang="en-GB" dirty="0">
                <a:latin typeface="Corbel" panose="020B0503020204020204" pitchFamily="34" charset="0"/>
              </a:rPr>
              <a:t>Very technical and not motivating</a:t>
            </a:r>
          </a:p>
          <a:p>
            <a:r>
              <a:rPr lang="en-GB" dirty="0">
                <a:latin typeface="Corbel" panose="020B0503020204020204" pitchFamily="34" charset="0"/>
              </a:rPr>
              <a:t>So… What about some </a:t>
            </a:r>
            <a:r>
              <a:rPr lang="en-GB" b="1" dirty="0">
                <a:latin typeface="Corbel" panose="020B0503020204020204" pitchFamily="34" charset="0"/>
              </a:rPr>
              <a:t>social sharing of hazard situations </a:t>
            </a:r>
            <a:r>
              <a:rPr lang="en-GB" dirty="0">
                <a:latin typeface="Corbel" panose="020B0503020204020204" pitchFamily="34" charset="0"/>
              </a:rPr>
              <a:t>and </a:t>
            </a:r>
            <a:r>
              <a:rPr lang="en-GB" b="1" dirty="0">
                <a:latin typeface="Corbel" panose="020B0503020204020204" pitchFamily="34" charset="0"/>
              </a:rPr>
              <a:t>scanning completeness percentage </a:t>
            </a:r>
            <a:r>
              <a:rPr lang="en-GB" dirty="0">
                <a:latin typeface="Corbel" panose="020B0503020204020204" pitchFamily="34" charset="0"/>
              </a:rPr>
              <a:t>to both </a:t>
            </a:r>
            <a:r>
              <a:rPr lang="en-GB" b="1" dirty="0">
                <a:latin typeface="Corbel" panose="020B0503020204020204" pitchFamily="34" charset="0"/>
              </a:rPr>
              <a:t>raise awareness </a:t>
            </a:r>
            <a:r>
              <a:rPr lang="en-GB" dirty="0">
                <a:latin typeface="Corbel" panose="020B0503020204020204" pitchFamily="34" charset="0"/>
              </a:rPr>
              <a:t>and </a:t>
            </a:r>
            <a:r>
              <a:rPr lang="en-GB" b="1" dirty="0">
                <a:latin typeface="Corbel" panose="020B0503020204020204" pitchFamily="34" charset="0"/>
              </a:rPr>
              <a:t>define goals to motivate the user</a:t>
            </a:r>
            <a:r>
              <a:rPr lang="en-GB" dirty="0">
                <a:latin typeface="Corbel" panose="020B0503020204020204" pitchFamily="34" charset="0"/>
              </a:rPr>
              <a:t>?</a:t>
            </a:r>
          </a:p>
          <a:p>
            <a:endParaRPr lang="en-US" dirty="0"/>
          </a:p>
        </p:txBody>
      </p:sp>
      <p:cxnSp>
        <p:nvCxnSpPr>
          <p:cNvPr id="5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54" y="3539620"/>
            <a:ext cx="3047221" cy="2233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950" y="3521879"/>
            <a:ext cx="3705225" cy="2143125"/>
          </a:xfrm>
          <a:prstGeom prst="rect">
            <a:avLst/>
          </a:prstGeom>
        </p:spPr>
      </p:pic>
      <p:sp>
        <p:nvSpPr>
          <p:cNvPr id="16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48492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 err="1"/>
              <a:t>Organisational</a:t>
            </a:r>
            <a:r>
              <a:rPr lang="en-US" dirty="0"/>
              <a:t> life assistant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Thank you for your attention!</a:t>
            </a:r>
          </a:p>
          <a:p>
            <a:pPr marL="0" indent="0" algn="ctr">
              <a:buNone/>
            </a:pPr>
            <a:r>
              <a:rPr lang="en-US" sz="3600" dirty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5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 Involved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17667"/>
          </a:xfrm>
        </p:spPr>
        <p:txBody>
          <a:bodyPr anchor="t"/>
          <a:lstStyle/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Microsoft Portugal (MLDC) – Portugal [Coordinator] 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Knowledge Society Association (SSW) - Poland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Bay </a:t>
            </a:r>
            <a:r>
              <a:rPr lang="en-US" dirty="0" err="1"/>
              <a:t>Zoltán</a:t>
            </a:r>
            <a:r>
              <a:rPr lang="en-US" dirty="0"/>
              <a:t> Nonprofit Ltd. For Applied Research (BZN) - Hungary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ISCTE – University Institute of Lisbon - Portugal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Comfort Keepers – </a:t>
            </a:r>
            <a:r>
              <a:rPr lang="en-US" dirty="0" err="1"/>
              <a:t>Confort</a:t>
            </a:r>
            <a:r>
              <a:rPr lang="en-US" dirty="0"/>
              <a:t> at Home, </a:t>
            </a:r>
            <a:r>
              <a:rPr lang="en-US" dirty="0" err="1"/>
              <a:t>Lda</a:t>
            </a:r>
            <a:r>
              <a:rPr lang="en-US" dirty="0"/>
              <a:t>. (CKPT) - Portugal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Liquid Media AB (LM) - Sweden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47" y="2096790"/>
            <a:ext cx="2389026" cy="877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678" y="3000314"/>
            <a:ext cx="1816765" cy="359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2" b="26781"/>
          <a:stretch/>
        </p:blipFill>
        <p:spPr>
          <a:xfrm>
            <a:off x="8173615" y="3666931"/>
            <a:ext cx="1668828" cy="606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15" y="4357126"/>
            <a:ext cx="1561028" cy="494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59" y="5008668"/>
            <a:ext cx="1230087" cy="615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887" y="5706401"/>
            <a:ext cx="478968" cy="6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4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GB">
                <a:latin typeface="Gill Sans MT (Body)"/>
              </a:rPr>
              <a:t>Organisational </a:t>
            </a:r>
            <a:r>
              <a:rPr lang="en-GB" dirty="0">
                <a:latin typeface="Gill Sans MT (Body)"/>
              </a:rPr>
              <a:t>Life assistant</a:t>
            </a:r>
          </a:p>
          <a:p>
            <a:pPr marL="781200" lvl="1" indent="-457200">
              <a:buFont typeface="Arial" panose="020B0604020202020204" pitchFamily="34" charset="0"/>
              <a:buAutoNum type="arabicPeriod"/>
            </a:pPr>
            <a:r>
              <a:rPr lang="en-GB" sz="1800" dirty="0">
                <a:latin typeface="Gill Sans MT (Body)"/>
              </a:rPr>
              <a:t>Project Objectives</a:t>
            </a:r>
          </a:p>
          <a:p>
            <a:pPr marL="781200" lvl="1" indent="-457200">
              <a:buFont typeface="Arial" panose="020B0604020202020204" pitchFamily="34" charset="0"/>
              <a:buAutoNum type="arabicPeriod"/>
            </a:pPr>
            <a:r>
              <a:rPr lang="en-GB" sz="1800" dirty="0">
                <a:latin typeface="Gill Sans MT (Body)"/>
              </a:rPr>
              <a:t>Motivations and the main challenge</a:t>
            </a:r>
          </a:p>
          <a:p>
            <a:pPr marL="457200" indent="-457200">
              <a:buAutoNum type="arabicPeriod"/>
            </a:pPr>
            <a:r>
              <a:rPr lang="en-GB" dirty="0">
                <a:latin typeface="Gill Sans MT (Body)"/>
              </a:rPr>
              <a:t>Environment Analysis</a:t>
            </a:r>
          </a:p>
          <a:p>
            <a:pPr marL="781200" lvl="1" indent="-457200">
              <a:buAutoNum type="arabicPeriod"/>
            </a:pPr>
            <a:r>
              <a:rPr lang="en-GB" sz="1800" dirty="0">
                <a:latin typeface="Gill Sans MT (Body)"/>
              </a:rPr>
              <a:t>Pipeline</a:t>
            </a:r>
          </a:p>
          <a:p>
            <a:pPr marL="781200" lvl="1" indent="-457200">
              <a:buAutoNum type="arabicPeriod"/>
            </a:pPr>
            <a:r>
              <a:rPr lang="en-GB" sz="1800" dirty="0">
                <a:latin typeface="Gill Sans MT (Body)"/>
              </a:rPr>
              <a:t>Gamification</a:t>
            </a:r>
          </a:p>
          <a:p>
            <a:pPr marL="457200" indent="-457200">
              <a:buAutoNum type="arabicPeriod"/>
            </a:pPr>
            <a:r>
              <a:rPr lang="en-GB" dirty="0">
                <a:latin typeface="Gill Sans MT (Body)"/>
              </a:rPr>
              <a:t>Questions</a:t>
            </a:r>
          </a:p>
        </p:txBody>
      </p:sp>
      <p:cxnSp>
        <p:nvCxnSpPr>
          <p:cNvPr id="4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sp>
        <p:nvSpPr>
          <p:cNvPr id="6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68239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 err="1"/>
              <a:t>Iscte-iul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latin typeface="Gill Sans MT (Body)"/>
              </a:rPr>
              <a:t>ISCTE-</a:t>
            </a:r>
            <a:r>
              <a:rPr lang="en-GB" sz="2200" dirty="0" err="1">
                <a:latin typeface="Gill Sans MT (Body)"/>
              </a:rPr>
              <a:t>Instituto</a:t>
            </a:r>
            <a:r>
              <a:rPr lang="en-GB" sz="2200" dirty="0">
                <a:latin typeface="Gill Sans MT (Body)"/>
              </a:rPr>
              <a:t> </a:t>
            </a:r>
            <a:r>
              <a:rPr lang="en-GB" sz="2200" dirty="0" err="1">
                <a:latin typeface="Gill Sans MT (Body)"/>
              </a:rPr>
              <a:t>Universitário</a:t>
            </a:r>
            <a:r>
              <a:rPr lang="en-GB" sz="2200" dirty="0">
                <a:latin typeface="Gill Sans MT (Body)"/>
              </a:rPr>
              <a:t> de </a:t>
            </a:r>
            <a:r>
              <a:rPr lang="en-GB" sz="2200" dirty="0" err="1">
                <a:latin typeface="Gill Sans MT (Body)"/>
              </a:rPr>
              <a:t>Lisboa</a:t>
            </a:r>
            <a:endParaRPr lang="en-GB" sz="2200" dirty="0">
              <a:latin typeface="Gill Sans MT (Body)"/>
            </a:endParaRPr>
          </a:p>
          <a:p>
            <a:pPr marL="0" indent="0">
              <a:buNone/>
            </a:pPr>
            <a:r>
              <a:rPr lang="en-GB" sz="1900" dirty="0">
                <a:latin typeface="Gill Sans MT (Body)"/>
              </a:rPr>
              <a:t>Located in the </a:t>
            </a:r>
            <a:r>
              <a:rPr lang="en-GB" sz="1900" dirty="0" err="1">
                <a:latin typeface="Gill Sans MT (Body)"/>
              </a:rPr>
              <a:t>center</a:t>
            </a:r>
            <a:r>
              <a:rPr lang="en-GB" sz="1900" dirty="0">
                <a:latin typeface="Gill Sans MT (Body)"/>
              </a:rPr>
              <a:t> of Lisbon, covers many fields of knowledge integrating the following schools:</a:t>
            </a:r>
          </a:p>
          <a:p>
            <a:r>
              <a:rPr lang="en-GB" sz="1900" dirty="0">
                <a:latin typeface="Gill Sans MT (Body)"/>
              </a:rPr>
              <a:t>ISCTE Business School </a:t>
            </a:r>
          </a:p>
          <a:p>
            <a:r>
              <a:rPr lang="en-GB" sz="1900" dirty="0">
                <a:latin typeface="Gill Sans MT (Body)"/>
              </a:rPr>
              <a:t>School of Sociology and Public Policy</a:t>
            </a:r>
          </a:p>
          <a:p>
            <a:r>
              <a:rPr lang="en-GB" sz="1900" dirty="0">
                <a:latin typeface="Gill Sans MT (Body)"/>
              </a:rPr>
              <a:t>School of Social Sciences</a:t>
            </a:r>
          </a:p>
          <a:p>
            <a:r>
              <a:rPr lang="en-GB" sz="1900" b="1" dirty="0">
                <a:latin typeface="Gill Sans MT (Body)"/>
              </a:rPr>
              <a:t>School of Technology and Architecture</a:t>
            </a:r>
            <a:endParaRPr lang="en-GB" sz="1900" dirty="0">
              <a:latin typeface="Gill Sans MT (Body)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2550" y="2358231"/>
            <a:ext cx="4933950" cy="3371850"/>
          </a:xfrm>
          <a:prstGeom prst="rect">
            <a:avLst/>
          </a:prstGeom>
        </p:spPr>
      </p:pic>
      <p:cxnSp>
        <p:nvCxnSpPr>
          <p:cNvPr id="8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sp>
        <p:nvSpPr>
          <p:cNvPr id="12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324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DLS – ISTAR-</a:t>
            </a:r>
            <a:r>
              <a:rPr lang="en-US" dirty="0" err="1"/>
              <a:t>iul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81193" y="2092411"/>
            <a:ext cx="11127982" cy="37686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>
                <a:latin typeface="Gill Sans MT (Body)"/>
              </a:rPr>
              <a:t>Digital Living Spaces (DLS) is a research group of ISTAR-IUL (Information Science, Technologies and Architecture Research) that focuses on the following areas of knowledge:</a:t>
            </a:r>
          </a:p>
          <a:p>
            <a:r>
              <a:rPr lang="en-GB" dirty="0">
                <a:latin typeface="Gill Sans MT (Body)"/>
              </a:rPr>
              <a:t>Virtual Reality</a:t>
            </a:r>
          </a:p>
          <a:p>
            <a:r>
              <a:rPr lang="en-GB" dirty="0">
                <a:latin typeface="Gill Sans MT (Body)"/>
              </a:rPr>
              <a:t>Augmented Reality</a:t>
            </a:r>
          </a:p>
          <a:p>
            <a:r>
              <a:rPr lang="en-GB" dirty="0">
                <a:latin typeface="Gill Sans MT (Body)"/>
              </a:rPr>
              <a:t>Participate Digital Fabrication</a:t>
            </a:r>
          </a:p>
          <a:p>
            <a:r>
              <a:rPr lang="en-GB" dirty="0">
                <a:latin typeface="Gill Sans MT (Body)"/>
              </a:rPr>
              <a:t>Human-Computer Interaction</a:t>
            </a:r>
          </a:p>
          <a:p>
            <a:r>
              <a:rPr lang="en-GB" dirty="0">
                <a:latin typeface="Gill Sans MT (Body)"/>
              </a:rPr>
              <a:t>Computing in AEC</a:t>
            </a:r>
          </a:p>
          <a:p>
            <a:r>
              <a:rPr lang="en-GB" dirty="0">
                <a:latin typeface="Gill Sans MT (Body)"/>
              </a:rPr>
              <a:t>Ambient Assisted Living</a:t>
            </a:r>
          </a:p>
        </p:txBody>
      </p:sp>
      <p:sp>
        <p:nvSpPr>
          <p:cNvPr id="9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5</a:t>
            </a:r>
          </a:p>
        </p:txBody>
      </p:sp>
      <p:cxnSp>
        <p:nvCxnSpPr>
          <p:cNvPr id="10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pic>
        <p:nvPicPr>
          <p:cNvPr id="12" name="Imagem 1"/>
          <p:cNvPicPr>
            <a:picLocks noChangeAspect="1"/>
          </p:cNvPicPr>
          <p:nvPr/>
        </p:nvPicPr>
        <p:blipFill rotWithShape="1">
          <a:blip r:embed="rId2"/>
          <a:srcRect t="5049" b="58122"/>
          <a:stretch/>
        </p:blipFill>
        <p:spPr>
          <a:xfrm>
            <a:off x="5527589" y="2746164"/>
            <a:ext cx="6083220" cy="1517890"/>
          </a:xfrm>
          <a:prstGeom prst="rect">
            <a:avLst/>
          </a:prstGeom>
        </p:spPr>
      </p:pic>
      <p:pic>
        <p:nvPicPr>
          <p:cNvPr id="13" name="Imagem 8"/>
          <p:cNvPicPr>
            <a:picLocks noChangeAspect="1"/>
          </p:cNvPicPr>
          <p:nvPr/>
        </p:nvPicPr>
        <p:blipFill rotWithShape="1">
          <a:blip r:embed="rId2"/>
          <a:srcRect t="52778" b="8474"/>
          <a:stretch/>
        </p:blipFill>
        <p:spPr>
          <a:xfrm>
            <a:off x="5527589" y="4264054"/>
            <a:ext cx="6083219" cy="159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0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The OLA team</a:t>
            </a:r>
          </a:p>
        </p:txBody>
      </p:sp>
      <p:sp>
        <p:nvSpPr>
          <p:cNvPr id="9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5</a:t>
            </a:r>
          </a:p>
        </p:txBody>
      </p:sp>
      <p:cxnSp>
        <p:nvCxnSpPr>
          <p:cNvPr id="10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pic>
        <p:nvPicPr>
          <p:cNvPr id="14" name="Picture 2" descr="https://scontent.ford1-1.fna.fbcdn.net/v/t1.0-9/13450215_10206335847851592_5475720505878957209_n.jpg?oh=6cda2efae322edc48f18969874ebd586&amp;oe=57F70D3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3" b="39696"/>
          <a:stretch/>
        </p:blipFill>
        <p:spPr bwMode="auto">
          <a:xfrm>
            <a:off x="5853989" y="2501158"/>
            <a:ext cx="1970683" cy="211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scontent.ford1-1.fna.fbcdn.net/v/t1.0-9/10647176_805918972762169_52778601736222129_n.jpg?oh=dc2a8c0241dedd7ad9627d7c80f75852&amp;oe=58087F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590" y="2501159"/>
            <a:ext cx="1506246" cy="211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scontent.ford1-1.fna.fbcdn.net/v/t1.0-9/13241384_1313410372007219_6081922134288982775_n.jpg?oh=2ff33bfe6a29e8e3c9861683d4016152&amp;oe=580F621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38" r="41222" b="8054"/>
          <a:stretch/>
        </p:blipFill>
        <p:spPr bwMode="auto">
          <a:xfrm>
            <a:off x="2384198" y="2519804"/>
            <a:ext cx="1681239" cy="21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76"/>
          <a:stretch/>
        </p:blipFill>
        <p:spPr>
          <a:xfrm>
            <a:off x="469337" y="2531945"/>
            <a:ext cx="1773708" cy="21084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5825" y="2507162"/>
            <a:ext cx="1765767" cy="21060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0344" y="2501158"/>
            <a:ext cx="1806146" cy="2118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441" y="4648131"/>
            <a:ext cx="180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Sara Eloy, PhD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2086" y="4648131"/>
            <a:ext cx="180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Miguel Sales Dias, PhD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8123" y="4648131"/>
            <a:ext cx="180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Filipe Gaspar, MSc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53989" y="4648131"/>
            <a:ext cx="180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Lázaro Ourique, MSc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65825" y="4648131"/>
            <a:ext cx="180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Tiago Pedro, BArch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75886" y="4648131"/>
            <a:ext cx="1800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Pedro Caetano, BSc</a:t>
            </a:r>
          </a:p>
        </p:txBody>
      </p:sp>
    </p:spTree>
    <p:extLst>
      <p:ext uri="{BB962C8B-B14F-4D97-AF65-F5344CB8AC3E}">
        <p14:creationId xmlns:p14="http://schemas.microsoft.com/office/powerpoint/2010/main" val="331745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Project Ola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487136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This project aims to provide an answer </a:t>
            </a:r>
            <a:r>
              <a:rPr lang="en-GB" dirty="0"/>
              <a:t>to societal challenges by providing an innovative Organisational Life Assistant (OLA), a virtual presence that supports instrumental activities relating to </a:t>
            </a:r>
            <a:r>
              <a:rPr lang="en-GB" b="1" dirty="0"/>
              <a:t>daily living needs of older adults</a:t>
            </a:r>
            <a:r>
              <a:rPr lang="en-GB" dirty="0"/>
              <a:t> allowing them to be more independent, self-assured and to have a healthier, safer and organised life, while facilitates caregivers by supporting them on offering high-quality assistance.</a:t>
            </a:r>
          </a:p>
          <a:p>
            <a:pPr marL="0" indent="0" algn="just">
              <a:buNone/>
            </a:pPr>
            <a:endParaRPr lang="en-US" sz="1100" dirty="0"/>
          </a:p>
          <a:p>
            <a:r>
              <a:rPr lang="en-US" dirty="0"/>
              <a:t>Well-being advisor</a:t>
            </a:r>
          </a:p>
          <a:p>
            <a:r>
              <a:rPr lang="en-US" dirty="0"/>
              <a:t>Connected care organizer</a:t>
            </a:r>
          </a:p>
          <a:p>
            <a:r>
              <a:rPr lang="en-US" dirty="0"/>
              <a:t>Safety advisor</a:t>
            </a:r>
          </a:p>
          <a:p>
            <a:r>
              <a:rPr lang="en-US" dirty="0"/>
              <a:t>Every day and instrumental daily living activities memory support</a:t>
            </a:r>
          </a:p>
          <a:p>
            <a:r>
              <a:rPr lang="en-US" b="1" i="1" dirty="0"/>
              <a:t>Environment analysis</a:t>
            </a:r>
          </a:p>
          <a:p>
            <a:r>
              <a:rPr lang="en-US" dirty="0"/>
              <a:t>Multimodal interaction for elderly </a:t>
            </a:r>
          </a:p>
        </p:txBody>
      </p:sp>
      <p:cxnSp>
        <p:nvCxnSpPr>
          <p:cNvPr id="4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sp>
        <p:nvSpPr>
          <p:cNvPr id="8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137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1.2 motivations and the main challenge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Gill Sans MT (Body)"/>
              </a:rPr>
              <a:t>Motivations</a:t>
            </a:r>
          </a:p>
          <a:p>
            <a:r>
              <a:rPr lang="en-GB" dirty="0">
                <a:latin typeface="Gill Sans MT (Body)"/>
              </a:rPr>
              <a:t>Aging population in Europe and Japan</a:t>
            </a:r>
          </a:p>
          <a:p>
            <a:r>
              <a:rPr lang="en-GB" dirty="0">
                <a:latin typeface="Gill Sans MT (Body)"/>
              </a:rPr>
              <a:t>Migration from rural to urban areas</a:t>
            </a:r>
          </a:p>
          <a:p>
            <a:r>
              <a:rPr lang="en-GB" dirty="0">
                <a:latin typeface="Gill Sans MT (Body)"/>
              </a:rPr>
              <a:t>More seniors are living alone[1],[2],[3]</a:t>
            </a:r>
          </a:p>
          <a:p>
            <a:endParaRPr lang="en-GB" dirty="0">
              <a:latin typeface="Gill Sans MT (Body)"/>
            </a:endParaRPr>
          </a:p>
          <a:p>
            <a:endParaRPr lang="en-GB" dirty="0">
              <a:latin typeface="Gill Sans MT (Body)"/>
            </a:endParaRPr>
          </a:p>
          <a:p>
            <a:pPr marL="0" indent="0">
              <a:buNone/>
            </a:pPr>
            <a:r>
              <a:rPr lang="en-GB" dirty="0">
                <a:latin typeface="Gill Sans MT (Body)"/>
              </a:rPr>
              <a:t>Problem: High-demand for formal care systems</a:t>
            </a:r>
          </a:p>
          <a:p>
            <a:endParaRPr lang="en-US" dirty="0"/>
          </a:p>
        </p:txBody>
      </p:sp>
      <p:cxnSp>
        <p:nvCxnSpPr>
          <p:cNvPr id="28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sp>
        <p:nvSpPr>
          <p:cNvPr id="32" name="Content Placeholder 4"/>
          <p:cNvSpPr>
            <a:spLocks noGrp="1"/>
          </p:cNvSpPr>
          <p:nvPr>
            <p:ph sz="half" idx="1"/>
          </p:nvPr>
        </p:nvSpPr>
        <p:spPr>
          <a:xfrm>
            <a:off x="6286785" y="1890252"/>
            <a:ext cx="5422390" cy="3633047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Gill Sans MT (Body)"/>
              </a:rPr>
              <a:t>The main challenge</a:t>
            </a:r>
          </a:p>
          <a:p>
            <a:r>
              <a:rPr lang="en-GB" dirty="0">
                <a:latin typeface="Corbel" panose="020B0503020204020204" pitchFamily="34" charset="0"/>
              </a:rPr>
              <a:t>Low level of expertise seniors have in ICT solutions</a:t>
            </a:r>
          </a:p>
          <a:p>
            <a:pPr marL="0" indent="0">
              <a:buNone/>
            </a:pPr>
            <a:endParaRPr lang="en-GB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GB" dirty="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rbel" panose="020B0503020204020204" pitchFamily="34" charset="0"/>
              </a:rPr>
              <a:t>				Multimodal HCI</a:t>
            </a:r>
          </a:p>
          <a:p>
            <a:endParaRPr lang="en-US" dirty="0"/>
          </a:p>
        </p:txBody>
      </p:sp>
      <p:sp>
        <p:nvSpPr>
          <p:cNvPr id="3" name="Down Arrow 2"/>
          <p:cNvSpPr/>
          <p:nvPr/>
        </p:nvSpPr>
        <p:spPr>
          <a:xfrm>
            <a:off x="2685535" y="4044526"/>
            <a:ext cx="502508" cy="8487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Down Arrow 32"/>
          <p:cNvSpPr/>
          <p:nvPr/>
        </p:nvSpPr>
        <p:spPr>
          <a:xfrm>
            <a:off x="8666205" y="3282400"/>
            <a:ext cx="502508" cy="8487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5940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orbel" panose="020B0503020204020204" pitchFamily="34" charset="0"/>
                <a:cs typeface="Arial" panose="020B0604020202020204" pitchFamily="34" charset="0"/>
              </a:rPr>
              <a:t>2.1. </a:t>
            </a:r>
            <a:r>
              <a:rPr lang="en-GB" dirty="0">
                <a:latin typeface="Corbel" panose="020B0503020204020204" pitchFamily="34" charset="0"/>
              </a:rPr>
              <a:t>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latin typeface="Corbel" panose="020B0503020204020204" pitchFamily="34" charset="0"/>
              </a:rPr>
              <a:t>Technologies</a:t>
            </a:r>
          </a:p>
          <a:p>
            <a:pPr lvl="1"/>
            <a:r>
              <a:rPr lang="en-GB" sz="1800" dirty="0">
                <a:latin typeface="Corbel" panose="020B0503020204020204" pitchFamily="34" charset="0"/>
              </a:rPr>
              <a:t>3D space and object reconstruction</a:t>
            </a:r>
          </a:p>
          <a:p>
            <a:pPr lvl="1"/>
            <a:r>
              <a:rPr lang="en-GB" sz="1800" dirty="0">
                <a:latin typeface="Corbel" panose="020B0503020204020204" pitchFamily="34" charset="0"/>
              </a:rPr>
              <a:t>Object classification</a:t>
            </a:r>
          </a:p>
          <a:p>
            <a:pPr lvl="1"/>
            <a:r>
              <a:rPr lang="en-GB" sz="1800" dirty="0">
                <a:latin typeface="Corbel" panose="020B0503020204020204" pitchFamily="34" charset="0"/>
              </a:rPr>
              <a:t>Architectural space analysis engine</a:t>
            </a:r>
          </a:p>
          <a:p>
            <a:pPr lvl="1"/>
            <a:r>
              <a:rPr lang="en-GB" sz="1800" dirty="0">
                <a:latin typeface="Corbel" panose="020B0503020204020204" pitchFamily="34" charset="0"/>
              </a:rPr>
              <a:t>Augmented reality</a:t>
            </a:r>
          </a:p>
          <a:p>
            <a:pPr marL="457200" indent="-457200">
              <a:buFont typeface="+mj-lt"/>
              <a:buAutoNum type="alphaLcParenR"/>
            </a:pPr>
            <a:r>
              <a:rPr lang="en-GB" dirty="0">
                <a:latin typeface="Corbel" panose="020B0503020204020204" pitchFamily="34" charset="0"/>
              </a:rPr>
              <a:t>Perform 3D reconstruction with RGB-D sensing (demo)</a:t>
            </a:r>
          </a:p>
          <a:p>
            <a:pPr marL="457200" indent="-457200">
              <a:buFont typeface="+mj-lt"/>
              <a:buAutoNum type="alphaLcParenR"/>
            </a:pPr>
            <a:r>
              <a:rPr lang="en-GB" dirty="0">
                <a:latin typeface="Corbel" panose="020B0503020204020204" pitchFamily="34" charset="0"/>
              </a:rPr>
              <a:t>Segment and classify objects such as furniture, cables, carpets, </a:t>
            </a:r>
            <a:r>
              <a:rPr lang="en-GB" dirty="0" err="1">
                <a:latin typeface="Corbel" panose="020B0503020204020204" pitchFamily="34" charset="0"/>
              </a:rPr>
              <a:t>etc</a:t>
            </a:r>
            <a:r>
              <a:rPr lang="en-GB" dirty="0">
                <a:latin typeface="Corbel" panose="020B0503020204020204" pitchFamily="34" charset="0"/>
              </a:rPr>
              <a:t> (video)</a:t>
            </a:r>
          </a:p>
          <a:p>
            <a:pPr marL="457200" indent="-457200">
              <a:buFont typeface="+mj-lt"/>
              <a:buAutoNum type="alphaLcParenR"/>
            </a:pPr>
            <a:r>
              <a:rPr lang="en-GB" dirty="0">
                <a:latin typeface="Corbel" panose="020B0503020204020204" pitchFamily="34" charset="0"/>
              </a:rPr>
              <a:t>Run an analysis based on architectural rules and standards</a:t>
            </a:r>
          </a:p>
          <a:p>
            <a:pPr marL="457200" indent="-457200">
              <a:buFont typeface="+mj-lt"/>
              <a:buAutoNum type="alphaLcParenR"/>
            </a:pPr>
            <a:r>
              <a:rPr lang="en-GB" dirty="0">
                <a:latin typeface="Corbel" panose="020B0503020204020204" pitchFamily="34" charset="0"/>
              </a:rPr>
              <a:t>Display notifications and suggestions</a:t>
            </a:r>
          </a:p>
          <a:p>
            <a:endParaRPr lang="en-US" dirty="0"/>
          </a:p>
        </p:txBody>
      </p:sp>
      <p:cxnSp>
        <p:nvCxnSpPr>
          <p:cNvPr id="4" name="Conexão reta 5"/>
          <p:cNvCxnSpPr/>
          <p:nvPr/>
        </p:nvCxnSpPr>
        <p:spPr>
          <a:xfrm>
            <a:off x="469338" y="5880848"/>
            <a:ext cx="1123983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6"/>
          <p:cNvSpPr txBox="1"/>
          <p:nvPr/>
        </p:nvSpPr>
        <p:spPr>
          <a:xfrm>
            <a:off x="469337" y="5892988"/>
            <a:ext cx="7700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ill Sans MT (Body)"/>
              </a:rPr>
              <a:t>Tiago Pedro | ISCTE-IUL, ISTAR-IUL</a:t>
            </a:r>
          </a:p>
          <a:p>
            <a:r>
              <a:rPr lang="en-GB" sz="1200" i="1" dirty="0">
                <a:latin typeface="Gill Sans MT (Body)"/>
              </a:rPr>
              <a:t>DCC’16 – Games for Design Research and Education</a:t>
            </a:r>
          </a:p>
          <a:p>
            <a:r>
              <a:rPr lang="en-GB" sz="1200" dirty="0">
                <a:latin typeface="Gill Sans MT (Body)"/>
              </a:rPr>
              <a:t>25</a:t>
            </a:r>
            <a:r>
              <a:rPr lang="en-GB" sz="1200" baseline="30000" dirty="0">
                <a:latin typeface="Gill Sans MT (Body)"/>
              </a:rPr>
              <a:t>th</a:t>
            </a:r>
            <a:r>
              <a:rPr lang="en-GB" sz="1200" dirty="0">
                <a:latin typeface="Gill Sans MT (Body)"/>
              </a:rPr>
              <a:t> June 2016</a:t>
            </a:r>
          </a:p>
        </p:txBody>
      </p:sp>
      <p:sp>
        <p:nvSpPr>
          <p:cNvPr id="8" name="Marcador de Posição do Número do Diapositivo 4"/>
          <p:cNvSpPr>
            <a:spLocks noGrp="1"/>
          </p:cNvSpPr>
          <p:nvPr>
            <p:ph type="sldNum" sz="quarter" idx="12"/>
          </p:nvPr>
        </p:nvSpPr>
        <p:spPr>
          <a:xfrm>
            <a:off x="8610600" y="6192448"/>
            <a:ext cx="2743200" cy="365125"/>
          </a:xfrm>
        </p:spPr>
        <p:txBody>
          <a:bodyPr anchor="t"/>
          <a:lstStyle/>
          <a:p>
            <a:r>
              <a:rPr lang="en-GB" sz="1400" dirty="0">
                <a:latin typeface="Corbel" panose="020B0503020204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445413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9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1C6294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2683C6"/>
      </a:hlink>
      <a:folHlink>
        <a:srgbClr val="7A8C8E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442</TotalTime>
  <Words>730</Words>
  <Application>Microsoft Office PowerPoint</Application>
  <PresentationFormat>Widescreen</PresentationFormat>
  <Paragraphs>130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Gill Sans MT</vt:lpstr>
      <vt:lpstr>Gill Sans MT (Body)</vt:lpstr>
      <vt:lpstr>Wingdings 2</vt:lpstr>
      <vt:lpstr>Dividend</vt:lpstr>
      <vt:lpstr>Organisational Life Assistant (OLA)</vt:lpstr>
      <vt:lpstr>Partners Involved</vt:lpstr>
      <vt:lpstr>Table of contents</vt:lpstr>
      <vt:lpstr>Iscte-iul</vt:lpstr>
      <vt:lpstr>DLS – ISTAR-iul</vt:lpstr>
      <vt:lpstr>The OLA team</vt:lpstr>
      <vt:lpstr>1.1 Project Ola Objectives</vt:lpstr>
      <vt:lpstr>1.2 motivations and the main challenge</vt:lpstr>
      <vt:lpstr>2.1. Pipeline</vt:lpstr>
      <vt:lpstr>2.1. Pipeline</vt:lpstr>
      <vt:lpstr>2.1. Pipeline</vt:lpstr>
      <vt:lpstr>2.1. Pipeline</vt:lpstr>
      <vt:lpstr>2.2. gamification</vt:lpstr>
      <vt:lpstr>Organisational life assistant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Organisational Life Assistant (OLA)</dc:title>
  <dc:creator>Rita Alves Monteiro</dc:creator>
  <cp:lastModifiedBy>Tiago Pedro</cp:lastModifiedBy>
  <cp:revision>64</cp:revision>
  <dcterms:created xsi:type="dcterms:W3CDTF">2015-03-26T16:57:13Z</dcterms:created>
  <dcterms:modified xsi:type="dcterms:W3CDTF">2016-06-25T19:54:33Z</dcterms:modified>
</cp:coreProperties>
</file>